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7" r:id="rId3"/>
    <p:sldId id="263" r:id="rId4"/>
    <p:sldId id="264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61C2D-8B79-47AC-BC83-8598F8D9AFD4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6A720-F14B-430B-8BC6-C73D93F968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25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6C7DD-D862-4BA8-9A7C-C843401DD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mcclatchey@q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Marketing Optimization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4400"/>
          </a:xfrm>
        </p:spPr>
        <p:txBody>
          <a:bodyPr/>
          <a:lstStyle/>
          <a:p>
            <a:r>
              <a:rPr lang="en-US" sz="2000" dirty="0" smtClean="0"/>
              <a:t>Maureen McClatchey, Ph.D.</a:t>
            </a:r>
          </a:p>
          <a:p>
            <a:r>
              <a:rPr lang="en-US" sz="2000" dirty="0" smtClean="0">
                <a:hlinkClick r:id="rId2"/>
              </a:rPr>
              <a:t>mmcclatchey@q.com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5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Denver SAS User's Group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Table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658368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2164080"/>
                <a:gridCol w="1447800"/>
                <a:gridCol w="13258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Campaign_Cd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Communication_Cd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Avg_Exp_Val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Avg_Prob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Camp_1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Camp_1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Camp_2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Camp_2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6781800" cy="365125"/>
          </a:xfr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Table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905000"/>
                <a:gridCol w="27432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Campaign_Cd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Communication_Cd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Column_Nm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Numeric_Measure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Camp_1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Prob_Attrition_Reason1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Camp_1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Prob_Attrition_Reason2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Camp_2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Prob_Attrition_Reason3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Camp_2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Prob_Attrition_Reason4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Camp_1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Exp_Val_Attrition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Exp_Val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Camp_1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Exp_Val_Attrition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Exp_Val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Camp_2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Exp_Val_Attrition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Exp_Val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Camp_2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Comm_4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Exp_Val_Attrition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Exp_Val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6781800" cy="365125"/>
          </a:xfr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Additions to 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Constraints</a:t>
            </a:r>
          </a:p>
          <a:p>
            <a:r>
              <a:rPr lang="en-US" dirty="0" smtClean="0"/>
              <a:t>Minimum Responses</a:t>
            </a:r>
          </a:p>
          <a:p>
            <a:r>
              <a:rPr lang="en-US" dirty="0" smtClean="0"/>
              <a:t>Contact Policies</a:t>
            </a:r>
          </a:p>
          <a:p>
            <a:r>
              <a:rPr lang="en-US" dirty="0" smtClean="0"/>
              <a:t>Attrition probabilities in the customer table need to be calibrated to recent behavior.  </a:t>
            </a:r>
          </a:p>
          <a:p>
            <a:pPr lvl="1"/>
            <a:r>
              <a:rPr lang="en-US" dirty="0" smtClean="0"/>
              <a:t>Can be handled with a multiplier in a look-up 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6934200" cy="365125"/>
          </a:xfr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Additions to MO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Create a project</a:t>
            </a:r>
          </a:p>
          <a:p>
            <a:r>
              <a:rPr lang="en-US" dirty="0" smtClean="0"/>
              <a:t>Create a scenario</a:t>
            </a:r>
          </a:p>
          <a:p>
            <a:r>
              <a:rPr lang="en-US" dirty="0" smtClean="0"/>
              <a:t>Calculate the objective</a:t>
            </a:r>
          </a:p>
          <a:p>
            <a:r>
              <a:rPr lang="en-US" dirty="0" smtClean="0"/>
              <a:t>Maximize adjusted profit </a:t>
            </a:r>
          </a:p>
          <a:p>
            <a:r>
              <a:rPr lang="en-US" dirty="0" smtClean="0"/>
              <a:t>Expected value = probability(retention)*net present value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6553200" cy="365125"/>
          </a:xfr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Additions to MO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Enter constraints and contact policies</a:t>
            </a:r>
          </a:p>
          <a:p>
            <a:r>
              <a:rPr lang="en-US" dirty="0" smtClean="0"/>
              <a:t>Idea:  Use a sequential algorithm at first.  Then use the sequential algorithm to create a customer table in SAS.  Compare results of sequential algorithm to results using Marketing Optimization.</a:t>
            </a:r>
          </a:p>
          <a:p>
            <a:r>
              <a:rPr lang="en-US" dirty="0" smtClean="0"/>
              <a:t>Optimize a scenario</a:t>
            </a:r>
          </a:p>
          <a:p>
            <a:r>
              <a:rPr lang="en-US" dirty="0" smtClean="0"/>
              <a:t>Results:  Optimal offer for each customer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6858000" cy="365125"/>
          </a:xfr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about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are we optimizing?</a:t>
            </a:r>
          </a:p>
          <a:p>
            <a:pPr lvl="1"/>
            <a:r>
              <a:rPr lang="en-US" dirty="0" smtClean="0"/>
              <a:t>Please carefully consider.  Is there no harm?</a:t>
            </a:r>
          </a:p>
          <a:p>
            <a:pPr lvl="1"/>
            <a:r>
              <a:rPr lang="en-US" dirty="0" smtClean="0"/>
              <a:t>What are the benefits of optimization in your biomedical research/pharmaceutical/business setting?</a:t>
            </a:r>
          </a:p>
          <a:p>
            <a:r>
              <a:rPr lang="en-US" dirty="0" smtClean="0"/>
              <a:t>Think about what you are doing!</a:t>
            </a:r>
          </a:p>
          <a:p>
            <a:pPr lvl="1"/>
            <a:r>
              <a:rPr lang="en-US" dirty="0" smtClean="0"/>
              <a:t>Slow down a bit and reflect</a:t>
            </a:r>
          </a:p>
          <a:p>
            <a:pPr lvl="1"/>
            <a:r>
              <a:rPr lang="en-US" dirty="0" smtClean="0"/>
              <a:t>Ask yourself, “What are the pros?”  “What are the cons?” and most importantly, “What are the probable consequences from this work?”</a:t>
            </a:r>
          </a:p>
          <a:p>
            <a:pPr lvl="1"/>
            <a:r>
              <a:rPr lang="en-US" dirty="0" smtClean="0"/>
              <a:t>Then do the ethical thing!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Wish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in an ‘after-the-fact’ evaluation component.</a:t>
            </a:r>
          </a:p>
          <a:p>
            <a:pPr lvl="1"/>
            <a:r>
              <a:rPr lang="en-US" dirty="0" smtClean="0"/>
              <a:t>What worked?</a:t>
            </a:r>
          </a:p>
          <a:p>
            <a:pPr lvl="1"/>
            <a:r>
              <a:rPr lang="en-US" dirty="0" smtClean="0"/>
              <a:t>What did not work?</a:t>
            </a:r>
          </a:p>
          <a:p>
            <a:pPr lvl="1"/>
            <a:r>
              <a:rPr lang="en-US" dirty="0" smtClean="0"/>
              <a:t>Quality improve the system</a:t>
            </a:r>
          </a:p>
          <a:p>
            <a:pPr lvl="1"/>
            <a:r>
              <a:rPr lang="en-US" dirty="0" smtClean="0"/>
              <a:t>Repeat recursively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6858000" cy="365125"/>
          </a:xfrm>
        </p:spPr>
        <p:txBody>
          <a:bodyPr/>
          <a:lstStyle/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2313" y="2590801"/>
            <a:ext cx="77724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“Baseball is 90% mental and the other half is physical”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722313" y="838201"/>
            <a:ext cx="7772400" cy="990599"/>
          </a:xfrm>
        </p:spPr>
        <p:txBody>
          <a:bodyPr/>
          <a:lstStyle/>
          <a:p>
            <a:r>
              <a:rPr lang="en-US" dirty="0" smtClean="0"/>
              <a:t>Quote from Yogi Berra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Denver SAS User's Group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marketing optimization?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Optimization enables us to determine </a:t>
            </a:r>
          </a:p>
          <a:p>
            <a:pPr lvl="1"/>
            <a:r>
              <a:rPr lang="en-US" dirty="0" smtClean="0"/>
              <a:t>the optimal set of customers to target in a marketing campaign and </a:t>
            </a:r>
          </a:p>
          <a:p>
            <a:pPr lvl="1"/>
            <a:r>
              <a:rPr lang="en-US" dirty="0" smtClean="0"/>
              <a:t>the optimal communications (offer type) to use for each customer.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7086600" cy="365125"/>
          </a:xfrm>
        </p:spPr>
        <p:txBody>
          <a:bodyPr/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Marketing Optimization enables us to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1) determine the optimal set of customers to target in a marketing campaign</a:t>
            </a:r>
          </a:p>
          <a:p>
            <a:r>
              <a:rPr lang="en-US" dirty="0" smtClean="0"/>
              <a:t>2) and the optimal communications to use for each customer.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3) You can choose the objective to be optimized.  For example</a:t>
            </a:r>
          </a:p>
          <a:p>
            <a:pPr lvl="1"/>
            <a:r>
              <a:rPr lang="en-US" dirty="0" smtClean="0"/>
              <a:t>Maximize expected revenue or profit</a:t>
            </a:r>
          </a:p>
          <a:p>
            <a:pPr lvl="1"/>
            <a:r>
              <a:rPr lang="en-US" dirty="0" smtClean="0"/>
              <a:t>Minimize expected cost of campaign</a:t>
            </a:r>
          </a:p>
          <a:p>
            <a:pPr lvl="1"/>
            <a:r>
              <a:rPr lang="en-US" dirty="0" smtClean="0"/>
              <a:t>Maximize total number of expected responses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7010400" cy="365125"/>
          </a:xfrm>
        </p:spPr>
        <p:txBody>
          <a:bodyPr/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Marketing Optimization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Business question design tailors predictive models</a:t>
            </a:r>
          </a:p>
          <a:p>
            <a:r>
              <a:rPr lang="en-US" sz="2800" dirty="0" smtClean="0"/>
              <a:t>Models applied to customers calling in to Telecommunications Call Centers</a:t>
            </a:r>
          </a:p>
          <a:p>
            <a:pPr lvl="1"/>
            <a:r>
              <a:rPr lang="en-US" dirty="0" smtClean="0"/>
              <a:t>Customers asked for permission to use their proprietary information as part of the call before marketing begins.</a:t>
            </a:r>
          </a:p>
          <a:p>
            <a:r>
              <a:rPr lang="en-US" sz="2800" dirty="0" smtClean="0"/>
              <a:t>Partnership and collaboration among marketers, IT and statisticians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6781800" cy="365125"/>
          </a:xfrm>
        </p:spPr>
        <p:txBody>
          <a:bodyPr/>
          <a:lstStyle/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 of Marketing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is to obtain an assignment of each customer to an offer type that optimizes the objective</a:t>
            </a:r>
          </a:p>
          <a:p>
            <a:pPr lvl="1"/>
            <a:r>
              <a:rPr lang="en-US" dirty="0" smtClean="0"/>
              <a:t>e.g., maximize expected profit</a:t>
            </a:r>
          </a:p>
          <a:p>
            <a:r>
              <a:rPr lang="en-US" dirty="0" smtClean="0"/>
              <a:t>At the same time satisfy various marketing constraints</a:t>
            </a:r>
          </a:p>
          <a:p>
            <a:pPr lvl="1"/>
            <a:r>
              <a:rPr lang="en-US" dirty="0" smtClean="0"/>
              <a:t>e.g., budget constraints, # offers restrictions, channel capacities, contact policy restrictions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914400" cy="365125"/>
          </a:xfrm>
        </p:spPr>
        <p:txBody>
          <a:bodyPr/>
          <a:lstStyle/>
          <a:p>
            <a:r>
              <a:rPr lang="en-US" smtClean="0"/>
              <a:t>1/23/2013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6781800" cy="365125"/>
          </a:xfrm>
        </p:spPr>
        <p:txBody>
          <a:bodyPr/>
          <a:lstStyle/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0DA6C7DD-D862-4BA8-9A7C-C843401DD4B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Marketing Optimization Input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Input tables to eliminate ineligible assignments of customers to offer types</a:t>
            </a:r>
          </a:p>
          <a:p>
            <a:pPr lvl="1"/>
            <a:r>
              <a:rPr lang="en-US" dirty="0" smtClean="0"/>
              <a:t>Customer table </a:t>
            </a:r>
          </a:p>
          <a:p>
            <a:pPr lvl="1"/>
            <a:r>
              <a:rPr lang="en-US" dirty="0" smtClean="0"/>
              <a:t>Customer table variables: </a:t>
            </a:r>
          </a:p>
          <a:p>
            <a:pPr lvl="2"/>
            <a:r>
              <a:rPr lang="en-US" dirty="0" smtClean="0"/>
              <a:t>Identification number, </a:t>
            </a:r>
          </a:p>
          <a:p>
            <a:pPr lvl="2"/>
            <a:r>
              <a:rPr lang="en-US" dirty="0" smtClean="0"/>
              <a:t>Location, </a:t>
            </a:r>
          </a:p>
          <a:p>
            <a:pPr lvl="2"/>
            <a:r>
              <a:rPr lang="en-US" dirty="0" smtClean="0"/>
              <a:t>Probability( Attrition), </a:t>
            </a:r>
          </a:p>
          <a:p>
            <a:pPr lvl="2"/>
            <a:r>
              <a:rPr lang="en-US" dirty="0" smtClean="0"/>
              <a:t>Revenue, </a:t>
            </a:r>
          </a:p>
          <a:p>
            <a:pPr lvl="2"/>
            <a:r>
              <a:rPr lang="en-US" dirty="0" smtClean="0"/>
              <a:t>Expected Value(Attrition) = Probability(Attrition)*NPV, </a:t>
            </a:r>
          </a:p>
          <a:p>
            <a:pPr lvl="2"/>
            <a:r>
              <a:rPr lang="en-US" dirty="0" smtClean="0"/>
              <a:t>Automatic payment for services, </a:t>
            </a:r>
          </a:p>
          <a:p>
            <a:pPr lvl="2"/>
            <a:r>
              <a:rPr lang="en-US" dirty="0" smtClean="0"/>
              <a:t>Product subscriber, </a:t>
            </a:r>
          </a:p>
          <a:p>
            <a:pPr lvl="2"/>
            <a:r>
              <a:rPr lang="en-US" dirty="0" smtClean="0"/>
              <a:t>Credit rating, </a:t>
            </a:r>
          </a:p>
          <a:p>
            <a:pPr lvl="2"/>
            <a:r>
              <a:rPr lang="en-US" dirty="0" smtClean="0"/>
              <a:t>Demographic cluster values </a:t>
            </a:r>
          </a:p>
          <a:p>
            <a:pPr lvl="3"/>
            <a:r>
              <a:rPr lang="en-US" dirty="0" smtClean="0"/>
              <a:t>(macro or micro)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990600" cy="365125"/>
          </a:xfrm>
        </p:spPr>
        <p:txBody>
          <a:bodyPr/>
          <a:lstStyle/>
          <a:p>
            <a:r>
              <a:rPr lang="en-US" smtClean="0"/>
              <a:t>1/23/2013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6477000" cy="365125"/>
          </a:xfr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0DA6C7DD-D862-4BA8-9A7C-C843401DD4B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Lifetime Value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Lifetime Value (LTV)</a:t>
            </a:r>
          </a:p>
          <a:p>
            <a:r>
              <a:rPr lang="en-US" dirty="0" smtClean="0"/>
              <a:t>Create a rule so that customers with the highest expected value of retention also have the highest LTV</a:t>
            </a:r>
          </a:p>
          <a:p>
            <a:r>
              <a:rPr lang="en-US" dirty="0" smtClean="0"/>
              <a:t> Optimize the objective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6858000" cy="365125"/>
          </a:xfr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Campaign Table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362200" y="1752600"/>
          <a:ext cx="4419600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2773680"/>
              </a:tblGrid>
              <a:tr h="4470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Campaign_Cd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Campaign_Desc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r>
                        <a:rPr lang="en-US" dirty="0" smtClean="0"/>
                        <a:t>Camp_1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Retention campaign 1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r>
                        <a:rPr lang="en-US" dirty="0" smtClean="0"/>
                        <a:t>Camp_2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Retention campaign 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6858000" cy="365125"/>
          </a:xfr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Denver SAS User's Group presentation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C7DD-D862-4BA8-9A7C-C843401DD4B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710</Words>
  <Application>Microsoft Office PowerPoint</Application>
  <PresentationFormat>On-screen Show (4:3)</PresentationFormat>
  <Paragraphs>189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Marketing Optimization Example</vt:lpstr>
      <vt:lpstr>“Baseball is 90% mental and the other half is physical”</vt:lpstr>
      <vt:lpstr>What is marketing optimization?</vt:lpstr>
      <vt:lpstr>Marketing Optimization enables us to </vt:lpstr>
      <vt:lpstr>Marketing Optimization Example:</vt:lpstr>
      <vt:lpstr>Goal of Marketing Optimization</vt:lpstr>
      <vt:lpstr>Marketing Optimization Input Tables</vt:lpstr>
      <vt:lpstr>How Does Lifetime Value Fit In?</vt:lpstr>
      <vt:lpstr>Campaign Table</vt:lpstr>
      <vt:lpstr>Communication Table</vt:lpstr>
      <vt:lpstr>Control Table</vt:lpstr>
      <vt:lpstr>Additions to MO</vt:lpstr>
      <vt:lpstr>Additions to MO (cont’d)</vt:lpstr>
      <vt:lpstr>Additions to MO (cont’d)</vt:lpstr>
      <vt:lpstr>Think about optimization</vt:lpstr>
      <vt:lpstr>Wish list</vt:lpstr>
    </vt:vector>
  </TitlesOfParts>
  <Company>Qwest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Optimization Examples</dc:title>
  <dc:creator>Maureen McClatchey</dc:creator>
  <cp:lastModifiedBy>Laptop</cp:lastModifiedBy>
  <cp:revision>131</cp:revision>
  <dcterms:created xsi:type="dcterms:W3CDTF">2013-01-03T19:23:17Z</dcterms:created>
  <dcterms:modified xsi:type="dcterms:W3CDTF">2013-01-24T00:00:15Z</dcterms:modified>
</cp:coreProperties>
</file>